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Real Estate Investment Decisions with Predictive Modeling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Unlock superior investment opportunities. Predictive modeling transforms real estate analysis. Gain a competitive edge in dynamic markets.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0110"/>
            <a:ext cx="23474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JAYESHWAR .R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Objective: Forecast Australian Housing Prices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69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5194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Accurate Price Prediction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models to forecast housing prices precisely.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4769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5194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554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Expansion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on Australian housing markets for strategic entry.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62153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56898"/>
            <a:ext cx="3571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Optimization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profitable opportunities with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208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 &amp;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1460 entries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81 features (train + test)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real estate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3180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Process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Missing value treatment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Dropped high-missing features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Ensured data integrity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148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SalePrice Skewness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Identified non-normal distribution of prices.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75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Correlations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Analyzed relationships between variables.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 Removal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Eliminated extreme values for accuracy.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93319" y="5495568"/>
            <a:ext cx="2899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 Insights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Revealed underlying data patterns.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 &amp; Model Selection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TotalSF Calculation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Combined square footage features.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TotalBath Creation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Aggregated bathroom counts.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93905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HouseAge Derivation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Calculated property age.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Encoding Methods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Applied categorical variable transformations.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6297097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Comparison &amp; Evaluation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Gradient Boosting emerged as the top performer. Its 0.97 R² score signifies exceptional accuracy. This model provides robust predictive capabilities.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10314"/>
            <a:ext cx="6704052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 Importance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881" y="1745337"/>
            <a:ext cx="1618536" cy="127611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96" y="2346841"/>
            <a:ext cx="311468" cy="3893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5873" y="196679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OverallQual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075873" y="2445663"/>
            <a:ext cx="34228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Dominant factor in price prediction.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4909780" y="3033832"/>
            <a:ext cx="8890040" cy="15240"/>
          </a:xfrm>
          <a:prstGeom prst="roundRect">
            <a:avLst>
              <a:gd name="adj" fmla="val 610422"/>
            </a:avLst>
          </a:prstGeom>
          <a:solidFill>
            <a:srgbClr val="4A2C8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94" y="3076813"/>
            <a:ext cx="3237190" cy="127611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96" y="3520202"/>
            <a:ext cx="311468" cy="3893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85140" y="3298269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GrLivArea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885140" y="3777139"/>
            <a:ext cx="3719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Above grade living area impacts value.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5719048" y="4365308"/>
            <a:ext cx="8080772" cy="15240"/>
          </a:xfrm>
          <a:prstGeom prst="roundRect">
            <a:avLst>
              <a:gd name="adj" fmla="val 610422"/>
            </a:avLst>
          </a:prstGeom>
          <a:solidFill>
            <a:srgbClr val="4A2C85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26" y="4408289"/>
            <a:ext cx="4855845" cy="127611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96" y="4851678"/>
            <a:ext cx="311468" cy="38933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94527" y="4629745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GarageCars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6694527" y="5108615"/>
            <a:ext cx="34765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Garage capacity is highly influential.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6528435" y="5696783"/>
            <a:ext cx="7271385" cy="15240"/>
          </a:xfrm>
          <a:prstGeom prst="roundRect">
            <a:avLst>
              <a:gd name="adj" fmla="val 610422"/>
            </a:avLst>
          </a:prstGeom>
          <a:solidFill>
            <a:srgbClr val="4A2C85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39" y="5739765"/>
            <a:ext cx="6474500" cy="1276112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296" y="6183154"/>
            <a:ext cx="311468" cy="38933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3795" y="596122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TotalSF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7503795" y="6440091"/>
            <a:ext cx="3835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square footage is a critical metric.</a:t>
            </a:r>
            <a:endParaRPr lang="en-US" sz="1700" dirty="0"/>
          </a:p>
        </p:txBody>
      </p:sp>
      <p:sp>
        <p:nvSpPr>
          <p:cNvPr id="22" name="Text 12"/>
          <p:cNvSpPr/>
          <p:nvPr/>
        </p:nvSpPr>
        <p:spPr>
          <a:xfrm>
            <a:off x="775216" y="7264956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Understanding these features optimizes investment strategies. Focus on properties excelling in these key areas.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9821"/>
            <a:ext cx="108525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Impact &amp;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42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Identifies undervalued properties for strategic investment.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on properties with high OverallQual and ample living space.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266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Consider new constructions for better price predictability.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88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 ML tools for continuous market analysis.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6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insights enable superior returns. Our models support data-driven decisions. Future markets will benefit from this approach.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2025-05-30T11:43:44Z</dcterms:created>
  <dcterms:modified xsi:type="dcterms:W3CDTF">2025-05-30T11:43:44Z</dcterms:modified>
</cp:coreProperties>
</file>